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93" r:id="rId2"/>
    <p:sldId id="403" r:id="rId3"/>
    <p:sldId id="412" r:id="rId4"/>
    <p:sldId id="413" r:id="rId5"/>
    <p:sldId id="386" r:id="rId6"/>
    <p:sldId id="402" r:id="rId7"/>
    <p:sldId id="407" r:id="rId8"/>
    <p:sldId id="408" r:id="rId9"/>
    <p:sldId id="406" r:id="rId10"/>
    <p:sldId id="414" r:id="rId11"/>
    <p:sldId id="415" r:id="rId12"/>
    <p:sldId id="416" r:id="rId13"/>
    <p:sldId id="409" r:id="rId14"/>
    <p:sldId id="410" r:id="rId15"/>
    <p:sldId id="41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18"/>
  </p:normalViewPr>
  <p:slideViewPr>
    <p:cSldViewPr snapToGrid="0" snapToObjects="1">
      <p:cViewPr varScale="1">
        <p:scale>
          <a:sx n="107" d="100"/>
          <a:sy n="107" d="100"/>
        </p:scale>
        <p:origin x="200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F394E-0ECD-2240-9863-95333FB5C7B3}" type="datetimeFigureOut">
              <a:rPr lang="en-US" smtClean="0"/>
              <a:pPr/>
              <a:t>2/19/19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58577-C4B8-8C47-A38F-BB6FAC1052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42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556846-20F9-4005-91B8-601093114D1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8145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56846-20F9-4005-91B8-601093114D1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468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56846-20F9-4005-91B8-601093114D1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105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556846-20F9-4005-91B8-601093114D1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6428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7EF1-1628-4103-8C98-5CDC297BBD8A}" type="datetimeFigureOut">
              <a:rPr lang="en-GB" smtClean="0"/>
              <a:pPr/>
              <a:t>19/02/2019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© Patrick Cannon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1B441-E828-4100-92E5-6EA54AD7CF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393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7EF1-1628-4103-8C98-5CDC297BBD8A}" type="datetimeFigureOut">
              <a:rPr lang="en-GB" smtClean="0"/>
              <a:pPr/>
              <a:t>19/02/2019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1B441-E828-4100-92E5-6EA54AD7CF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136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7EF1-1628-4103-8C98-5CDC297BBD8A}" type="datetimeFigureOut">
              <a:rPr lang="en-GB" smtClean="0"/>
              <a:pPr/>
              <a:t>19/02/2019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1B441-E828-4100-92E5-6EA54AD7CF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332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7EF1-1628-4103-8C98-5CDC297BBD8A}" type="datetimeFigureOut">
              <a:rPr lang="en-GB" smtClean="0"/>
              <a:pPr/>
              <a:t>19/02/2019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© Patrick Cannon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1B441-E828-4100-92E5-6EA54AD7CF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74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7EF1-1628-4103-8C98-5CDC297BBD8A}" type="datetimeFigureOut">
              <a:rPr lang="en-GB" smtClean="0"/>
              <a:pPr/>
              <a:t>19/02/2019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© Patrick Cannon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1B441-E828-4100-92E5-6EA54AD7CF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553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7EF1-1628-4103-8C98-5CDC297BBD8A}" type="datetimeFigureOut">
              <a:rPr lang="en-GB" smtClean="0"/>
              <a:pPr/>
              <a:t>19/02/2019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© Patrick Cannon</a:t>
            </a:r>
          </a:p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1B441-E828-4100-92E5-6EA54AD7CF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309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7EF1-1628-4103-8C98-5CDC297BBD8A}" type="datetimeFigureOut">
              <a:rPr lang="en-GB" smtClean="0"/>
              <a:pPr/>
              <a:t>19/02/2019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1B441-E828-4100-92E5-6EA54AD7CF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803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7EF1-1628-4103-8C98-5CDC297BBD8A}" type="datetimeFigureOut">
              <a:rPr lang="en-GB" smtClean="0"/>
              <a:pPr/>
              <a:t>19/02/2019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/>
              <a:t>© Patrick Cannon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1B441-E828-4100-92E5-6EA54AD7CF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776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7EF1-1628-4103-8C98-5CDC297BBD8A}" type="datetimeFigureOut">
              <a:rPr lang="en-GB" smtClean="0"/>
              <a:pPr/>
              <a:t>19/02/2019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dirty="0"/>
              <a:t>© Patrick Cannon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1B441-E828-4100-92E5-6EA54AD7CF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091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7EF1-1628-4103-8C98-5CDC297BBD8A}" type="datetimeFigureOut">
              <a:rPr lang="en-GB" smtClean="0"/>
              <a:pPr/>
              <a:t>19/02/2019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1B441-E828-4100-92E5-6EA54AD7CF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691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7EF1-1628-4103-8C98-5CDC297BBD8A}" type="datetimeFigureOut">
              <a:rPr lang="en-GB" smtClean="0"/>
              <a:pPr/>
              <a:t>19/02/2019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1B441-E828-4100-92E5-6EA54AD7CF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27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B7EF1-1628-4103-8C98-5CDC297BBD8A}" type="datetimeFigureOut">
              <a:rPr lang="en-GB" smtClean="0"/>
              <a:pPr/>
              <a:t>19/02/2019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/>
              <a:t>© Patrick Cannon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1B441-E828-4100-92E5-6EA54AD7CF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50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lerks@15oldsquare.co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atrickcannon.net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ickcannon.net/time-limit-for-hmrc-investigations/" TargetMode="External"/><Relationship Id="rId2" Type="http://schemas.openxmlformats.org/officeDocument/2006/relationships/hyperlink" Target="http://financeandtax.decisions.tribunals.gov.uk/judgmentfiles/j10871/TC06908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clerks@15oldsquare.co.u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atrickcannon.net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2002234"/>
          </a:xfrm>
        </p:spPr>
        <p:txBody>
          <a:bodyPr>
            <a:noAutofit/>
          </a:bodyPr>
          <a:lstStyle/>
          <a:p>
            <a:r>
              <a:rPr lang="en-GB" sz="4800" dirty="0"/>
              <a:t> </a:t>
            </a:r>
            <a:r>
              <a:rPr lang="en-GB" sz="5400" dirty="0"/>
              <a:t>Some Current SDLT Issues</a:t>
            </a:r>
            <a:br>
              <a:rPr lang="en-GB" sz="5400" dirty="0"/>
            </a:b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564905"/>
            <a:ext cx="8229600" cy="36494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 </a:t>
            </a:r>
          </a:p>
          <a:p>
            <a:pPr marL="0" indent="0" algn="ctr">
              <a:buNone/>
            </a:pPr>
            <a:endParaRPr lang="en-GB" sz="1900" dirty="0"/>
          </a:p>
          <a:p>
            <a:pPr marL="0" indent="0" algn="ctr">
              <a:buNone/>
            </a:pPr>
            <a:r>
              <a:rPr lang="en-GB" sz="1900" dirty="0"/>
              <a:t>Patrick Cannon</a:t>
            </a:r>
          </a:p>
          <a:p>
            <a:pPr marL="0" indent="0" algn="ctr">
              <a:buNone/>
            </a:pPr>
            <a:r>
              <a:rPr lang="en-GB" sz="1900" dirty="0"/>
              <a:t> 15 Old Square</a:t>
            </a:r>
          </a:p>
          <a:p>
            <a:pPr marL="0" indent="0" algn="ctr">
              <a:buNone/>
            </a:pPr>
            <a:r>
              <a:rPr lang="en-GB" sz="1900" dirty="0">
                <a:hlinkClick r:id="rId3"/>
              </a:rPr>
              <a:t>clerks@15oldsquare.co.uk</a:t>
            </a:r>
            <a:endParaRPr lang="en-GB" sz="1900" dirty="0"/>
          </a:p>
          <a:p>
            <a:pPr marL="0" indent="0" algn="ctr">
              <a:buNone/>
            </a:pPr>
            <a:r>
              <a:rPr lang="en-GB" sz="1900" dirty="0">
                <a:hlinkClick r:id="rId4"/>
              </a:rPr>
              <a:t>www.patrickcannon.net</a:t>
            </a:r>
            <a:endParaRPr lang="en-GB" sz="1900" dirty="0"/>
          </a:p>
          <a:p>
            <a:pPr marL="0" indent="0" algn="ctr">
              <a:buNone/>
            </a:pPr>
            <a:endParaRPr lang="en-GB" sz="1900" dirty="0"/>
          </a:p>
          <a:p>
            <a:pPr marL="0" indent="0" algn="ctr">
              <a:buNone/>
            </a:pPr>
            <a:endParaRPr lang="en-GB" sz="1900" dirty="0"/>
          </a:p>
          <a:p>
            <a:pPr marL="0" indent="0" algn="ctr">
              <a:buNone/>
            </a:pPr>
            <a:r>
              <a:rPr lang="en-GB" sz="1800" dirty="0"/>
              <a:t>7 March 2019</a:t>
            </a:r>
          </a:p>
          <a:p>
            <a:pPr marL="0" indent="0" algn="ctr">
              <a:buNone/>
            </a:pPr>
            <a:endParaRPr lang="en-GB" sz="1900" dirty="0"/>
          </a:p>
        </p:txBody>
      </p:sp>
      <p:sp>
        <p:nvSpPr>
          <p:cNvPr id="4" name="Rectangle 3"/>
          <p:cNvSpPr/>
          <p:nvPr/>
        </p:nvSpPr>
        <p:spPr>
          <a:xfrm>
            <a:off x="5591944" y="5952703"/>
            <a:ext cx="119455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GB" sz="1100" dirty="0">
                <a:solidFill>
                  <a:prstClr val="black"/>
                </a:solidFill>
                <a:latin typeface="Calibri"/>
              </a:rPr>
              <a:t>© Patrick Cannon</a:t>
            </a:r>
          </a:p>
        </p:txBody>
      </p:sp>
    </p:spTree>
    <p:extLst>
      <p:ext uri="{BB962C8B-B14F-4D97-AF65-F5344CB8AC3E}">
        <p14:creationId xmlns:p14="http://schemas.microsoft.com/office/powerpoint/2010/main" val="4013647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49E37-C956-A64D-8B1E-948871370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HMRC’s harsh tactics with legacy SDLT schemes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F64E8-E4DA-B94C-BF19-35E138216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Enquiry letters in 2012 and nothing further until last month</a:t>
            </a:r>
          </a:p>
          <a:p>
            <a:r>
              <a:rPr lang="en-US" dirty="0"/>
              <a:t>Denial of receipt of </a:t>
            </a:r>
            <a:r>
              <a:rPr lang="en-US" i="1" dirty="0" err="1"/>
              <a:t>Veltema</a:t>
            </a:r>
            <a:r>
              <a:rPr lang="en-US" i="1" dirty="0"/>
              <a:t> </a:t>
            </a:r>
            <a:r>
              <a:rPr lang="en-US" dirty="0"/>
              <a:t>disclosure letters sent in 2008</a:t>
            </a:r>
          </a:p>
          <a:p>
            <a:r>
              <a:rPr lang="en-US" dirty="0"/>
              <a:t>Robert </a:t>
            </a:r>
            <a:r>
              <a:rPr lang="en-US" dirty="0" err="1"/>
              <a:t>Meaton</a:t>
            </a:r>
            <a:r>
              <a:rPr lang="en-US" dirty="0"/>
              <a:t> &amp; Co sub-sale into partnership scheme based on forged opinion of bankrupt silk</a:t>
            </a:r>
          </a:p>
          <a:p>
            <a:r>
              <a:rPr lang="en-US" dirty="0"/>
              <a:t>HMRC insisting on two lots of SDLT despite (1) s75A applying to ignore the two steps and deem there to have been only one sale and (2) invalid sub-sale</a:t>
            </a:r>
          </a:p>
          <a:p>
            <a:r>
              <a:rPr lang="en-US" dirty="0"/>
              <a:t>Clients paid fees of 50% to now defunct scheme shops</a:t>
            </a:r>
          </a:p>
          <a:p>
            <a:pPr marL="0" indent="0" algn="ctr">
              <a:buNone/>
            </a:pPr>
            <a:endParaRPr lang="en-GB" sz="1050" dirty="0"/>
          </a:p>
          <a:p>
            <a:pPr marL="0" indent="0" algn="ctr">
              <a:buNone/>
            </a:pPr>
            <a:endParaRPr lang="en-GB" sz="1050" dirty="0"/>
          </a:p>
          <a:p>
            <a:pPr marL="0" indent="0" algn="ctr">
              <a:buNone/>
            </a:pPr>
            <a:r>
              <a:rPr lang="en-GB" sz="1050" dirty="0"/>
              <a:t>© Patrick Cannon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710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99132-98AA-894C-BDAE-39624756F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HMRC errors with time limits and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1EA78-86CF-AA4D-94CB-6FB738EFE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Notice of enquiry must be given before end of enquiry period</a:t>
            </a:r>
          </a:p>
          <a:p>
            <a:r>
              <a:rPr lang="en-US" dirty="0"/>
              <a:t>This means received by the taxpayer</a:t>
            </a:r>
          </a:p>
          <a:p>
            <a:r>
              <a:rPr lang="en-US" dirty="0"/>
              <a:t>HMRC say 4 working days by 2</a:t>
            </a:r>
            <a:r>
              <a:rPr lang="en-US" baseline="30000" dirty="0"/>
              <a:t>nd</a:t>
            </a:r>
            <a:r>
              <a:rPr lang="en-US" dirty="0"/>
              <a:t> class post and 2 working days by 1</a:t>
            </a:r>
            <a:r>
              <a:rPr lang="en-US" baseline="30000" dirty="0"/>
              <a:t>st</a:t>
            </a:r>
            <a:r>
              <a:rPr lang="en-US" dirty="0"/>
              <a:t> class post</a:t>
            </a:r>
          </a:p>
          <a:p>
            <a:r>
              <a:rPr lang="en-US" dirty="0"/>
              <a:t>HMRC will on review cancel enquiry if notice is issued less than 4 working days before end of enquiry period</a:t>
            </a:r>
          </a:p>
          <a:p>
            <a:r>
              <a:rPr lang="en-US" dirty="0"/>
              <a:t>Enquiry treated as settled by agreement under para 37, </a:t>
            </a:r>
            <a:r>
              <a:rPr lang="en-US" dirty="0" err="1"/>
              <a:t>Sch</a:t>
            </a:r>
            <a:r>
              <a:rPr lang="en-US" dirty="0"/>
              <a:t> 10</a:t>
            </a:r>
          </a:p>
          <a:p>
            <a:r>
              <a:rPr lang="en-US" dirty="0"/>
              <a:t>Contrast the issue of an assessment where date of issue counts</a:t>
            </a:r>
          </a:p>
          <a:p>
            <a:pPr marL="0" indent="0" algn="ctr">
              <a:buNone/>
            </a:pPr>
            <a:endParaRPr lang="en-GB" sz="1050" dirty="0"/>
          </a:p>
          <a:p>
            <a:pPr marL="0" indent="0" algn="ctr">
              <a:buNone/>
            </a:pPr>
            <a:endParaRPr lang="en-GB" sz="1050" dirty="0"/>
          </a:p>
          <a:p>
            <a:pPr marL="0" indent="0" algn="ctr">
              <a:buNone/>
            </a:pPr>
            <a:r>
              <a:rPr lang="en-GB" sz="1050" dirty="0"/>
              <a:t>© Patrick Cannon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045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8CB1C-194E-FB4E-802A-755D0174F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HMRC errors with time limits and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13234-8FF0-C74E-AC2A-2BB808956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5144982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Schedule 36, FA 2008 does not lay down effective time limits for information requests</a:t>
            </a:r>
          </a:p>
          <a:p>
            <a:r>
              <a:rPr lang="en-GB" dirty="0"/>
              <a:t>The courts and tribunals have developed a principle that before HMRC can force a taxpayer to hand over information that is more than 4 years old, HMRC must show that they have an arguable case that the entries on the tax return were either careless (up to 6 years then allowed) or dishonest (up to 20 years then allowed) </a:t>
            </a:r>
          </a:p>
          <a:p>
            <a:r>
              <a:rPr lang="en-GB" dirty="0"/>
              <a:t>See </a:t>
            </a:r>
            <a:r>
              <a:rPr lang="en-GB" i="1" u="sng" dirty="0">
                <a:hlinkClick r:id="rId2"/>
              </a:rPr>
              <a:t>Hegarty </a:t>
            </a:r>
            <a:r>
              <a:rPr lang="en-GB" u="sng" dirty="0">
                <a:hlinkClick r:id="rId2"/>
              </a:rPr>
              <a:t>[2018] UKFTT 774 (TC)</a:t>
            </a:r>
            <a:r>
              <a:rPr lang="en-GB" dirty="0"/>
              <a:t>and </a:t>
            </a:r>
            <a:r>
              <a:rPr lang="en-GB" i="1" dirty="0"/>
              <a:t>Brannigan</a:t>
            </a:r>
            <a:r>
              <a:rPr lang="en-GB" dirty="0"/>
              <a:t> [2006] EWHC 885 (Admin) quoted in </a:t>
            </a:r>
            <a:r>
              <a:rPr lang="en-GB" i="1" dirty="0"/>
              <a:t>Hegarty</a:t>
            </a:r>
          </a:p>
          <a:p>
            <a:r>
              <a:rPr lang="en-GB" i="1" dirty="0">
                <a:hlinkClick r:id="rId3"/>
              </a:rPr>
              <a:t>https://www.patrickcannon.net/time-limit-for-hmrc</a:t>
            </a:r>
            <a:r>
              <a:rPr lang="en-GB" i="1">
                <a:hlinkClick r:id="rId3"/>
              </a:rPr>
              <a:t>-investigations/</a:t>
            </a:r>
            <a:endParaRPr lang="en-GB" i="1" dirty="0"/>
          </a:p>
          <a:p>
            <a:r>
              <a:rPr lang="en-GB" dirty="0"/>
              <a:t>No fishing expeditions allowed!</a:t>
            </a:r>
          </a:p>
          <a:p>
            <a:r>
              <a:rPr lang="en-GB" dirty="0"/>
              <a:t>COP 9 enquiries – HMRC dilemma</a:t>
            </a:r>
          </a:p>
          <a:p>
            <a:endParaRPr lang="en-GB" dirty="0"/>
          </a:p>
          <a:p>
            <a:pPr marL="0" indent="0" algn="ctr">
              <a:buNone/>
            </a:pPr>
            <a:br>
              <a:rPr lang="en-GB" dirty="0"/>
            </a:br>
            <a:r>
              <a:rPr lang="en-GB" sz="1400" dirty="0"/>
              <a:t>© Patrick Cannon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733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04F5B-53C2-E046-BD09-B1DAAC67A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Non-UK resident surcharge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B2896-AF24-5A4E-B12B-F4FD4513B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1457324"/>
          </a:xfrm>
        </p:spPr>
        <p:txBody>
          <a:bodyPr>
            <a:normAutofit/>
          </a:bodyPr>
          <a:lstStyle/>
          <a:p>
            <a:r>
              <a:rPr lang="en-US" dirty="0"/>
              <a:t>Feb 2019 </a:t>
            </a:r>
            <a:r>
              <a:rPr lang="en-US" dirty="0" err="1"/>
              <a:t>Condoc</a:t>
            </a:r>
            <a:r>
              <a:rPr lang="en-US" dirty="0"/>
              <a:t> – consultation closes 6 May</a:t>
            </a:r>
          </a:p>
          <a:p>
            <a:r>
              <a:rPr lang="en-US" dirty="0"/>
              <a:t>To add 1% on top of existing rates for residential properties</a:t>
            </a:r>
          </a:p>
          <a:p>
            <a:endParaRPr lang="en-US" dirty="0"/>
          </a:p>
          <a:p>
            <a:pPr marL="0" indent="0">
              <a:buNone/>
            </a:pPr>
            <a:endParaRPr 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1083734" y="2872860"/>
            <a:ext cx="4141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Proposed SDLT rates for non-UK residents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157246" y="3296356"/>
            <a:ext cx="10860583" cy="3145083"/>
            <a:chOff x="1157246" y="3296356"/>
            <a:chExt cx="10860583" cy="3145083"/>
          </a:xfrm>
        </p:grpSpPr>
        <p:grpSp>
          <p:nvGrpSpPr>
            <p:cNvPr id="20" name="Group 19"/>
            <p:cNvGrpSpPr/>
            <p:nvPr/>
          </p:nvGrpSpPr>
          <p:grpSpPr>
            <a:xfrm>
              <a:off x="1157246" y="3296356"/>
              <a:ext cx="5600281" cy="3145083"/>
              <a:chOff x="1157246" y="3296356"/>
              <a:chExt cx="5600281" cy="3145083"/>
            </a:xfrm>
          </p:grpSpPr>
          <p:pic>
            <p:nvPicPr>
              <p:cNvPr id="5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 l="13111" t="18606" r="16000" b="7897"/>
              <a:stretch>
                <a:fillRect/>
              </a:stretch>
            </p:blipFill>
            <p:spPr bwMode="auto">
              <a:xfrm>
                <a:off x="1157246" y="3296356"/>
                <a:ext cx="5600281" cy="31450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softEdge rad="63500"/>
              </a:effectLst>
            </p:spPr>
          </p:pic>
          <p:grpSp>
            <p:nvGrpSpPr>
              <p:cNvPr id="12" name="Group 11"/>
              <p:cNvGrpSpPr/>
              <p:nvPr/>
            </p:nvGrpSpPr>
            <p:grpSpPr>
              <a:xfrm>
                <a:off x="2231290" y="3695889"/>
                <a:ext cx="125612" cy="206639"/>
                <a:chOff x="2231290" y="3707615"/>
                <a:chExt cx="125612" cy="206640"/>
              </a:xfrm>
            </p:grpSpPr>
            <p:pic>
              <p:nvPicPr>
                <p:cNvPr id="9" name="Picture 2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l="14646" t="31425" r="79410" b="64034"/>
                <a:stretch>
                  <a:fillRect/>
                </a:stretch>
              </p:blipFill>
              <p:spPr bwMode="auto">
                <a:xfrm>
                  <a:off x="2231290" y="3757362"/>
                  <a:ext cx="125612" cy="15689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0" name="TextBox 9"/>
                <p:cNvSpPr txBox="1"/>
                <p:nvPr/>
              </p:nvSpPr>
              <p:spPr>
                <a:xfrm>
                  <a:off x="2231290" y="3707615"/>
                  <a:ext cx="125611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700" b="1" dirty="0"/>
                    <a:t>1</a:t>
                  </a:r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2766081" y="3695890"/>
                <a:ext cx="125612" cy="206640"/>
                <a:chOff x="2231290" y="3707614"/>
                <a:chExt cx="125612" cy="206641"/>
              </a:xfrm>
            </p:grpSpPr>
            <p:pic>
              <p:nvPicPr>
                <p:cNvPr id="14" name="Picture 2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l="14646" t="31425" r="79410" b="64034"/>
                <a:stretch>
                  <a:fillRect/>
                </a:stretch>
              </p:blipFill>
              <p:spPr bwMode="auto">
                <a:xfrm>
                  <a:off x="2231290" y="3757362"/>
                  <a:ext cx="125612" cy="15689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5" name="TextBox 14"/>
                <p:cNvSpPr txBox="1"/>
                <p:nvPr/>
              </p:nvSpPr>
              <p:spPr>
                <a:xfrm>
                  <a:off x="2231290" y="3707614"/>
                  <a:ext cx="125611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700" b="1" dirty="0"/>
                    <a:t>2</a:t>
                  </a:r>
                </a:p>
              </p:txBody>
            </p:sp>
          </p:grpSp>
          <p:sp>
            <p:nvSpPr>
              <p:cNvPr id="16" name="TextBox 15"/>
              <p:cNvSpPr txBox="1"/>
              <p:nvPr/>
            </p:nvSpPr>
            <p:spPr>
              <a:xfrm>
                <a:off x="2154096" y="4481862"/>
                <a:ext cx="125612" cy="2000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700" b="1" dirty="0"/>
                  <a:t>3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2691399" y="4481862"/>
                <a:ext cx="125612" cy="2000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700" b="1" dirty="0"/>
                  <a:t>4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099577" y="4481862"/>
                <a:ext cx="125612" cy="2000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700" b="1" dirty="0"/>
                  <a:t>5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132693" y="5773232"/>
                <a:ext cx="125612" cy="2000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700" b="1" dirty="0"/>
                  <a:t>6</a:t>
                </a: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6981171" y="4277441"/>
              <a:ext cx="5036658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>
                <a:buAutoNum type="arabicPlain"/>
              </a:pPr>
              <a:r>
                <a:rPr lang="en-GB" sz="1200" dirty="0"/>
                <a:t>These rates will also apply to the premium element of leasehold transactions.</a:t>
              </a:r>
            </a:p>
            <a:p>
              <a:pPr marL="228600" indent="-228600">
                <a:buAutoNum type="arabicPlain"/>
              </a:pPr>
              <a:r>
                <a:rPr lang="en-GB" sz="1200" dirty="0"/>
                <a:t>The higher rates will apply to purchases of additional dwellings and purchases of dwellings by persons other than an individual</a:t>
              </a:r>
            </a:p>
            <a:p>
              <a:pPr marL="228600" indent="-228600">
                <a:buAutoNum type="arabicPlain"/>
              </a:pPr>
              <a:r>
                <a:rPr lang="en-GB" sz="1200" dirty="0"/>
                <a:t>Where the value of the dwelling is below £40,000, no SDLT will be due.</a:t>
              </a:r>
            </a:p>
            <a:p>
              <a:pPr marL="228600" indent="-228600">
                <a:buAutoNum type="arabicPlain"/>
              </a:pPr>
              <a:r>
                <a:rPr lang="en-GB" sz="1200" dirty="0"/>
                <a:t>Ibid.</a:t>
              </a:r>
            </a:p>
            <a:p>
              <a:pPr marL="228600" indent="-228600">
                <a:buAutoNum type="arabicPlain"/>
              </a:pPr>
              <a:r>
                <a:rPr lang="en-GB" sz="1200" dirty="0"/>
                <a:t>Ibid.</a:t>
              </a:r>
            </a:p>
            <a:p>
              <a:pPr marL="228600" indent="-228600">
                <a:buAutoNum type="arabicPlain"/>
              </a:pPr>
              <a:r>
                <a:rPr lang="en-GB" sz="1200" dirty="0"/>
                <a:t>Where the value of a dwelling exceeds £500,000, a 16% rate will supersede the application of preceding rates and be applicable to the entire chargeable consideration.  Where the corporate body is eligible for relief from the 15% rate, the higher rates will apply.</a:t>
              </a:r>
            </a:p>
          </p:txBody>
        </p:sp>
      </p:grpSp>
      <p:sp>
        <p:nvSpPr>
          <p:cNvPr id="23" name="Rectangle 22"/>
          <p:cNvSpPr/>
          <p:nvPr/>
        </p:nvSpPr>
        <p:spPr>
          <a:xfrm>
            <a:off x="5225189" y="6627168"/>
            <a:ext cx="101181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900" dirty="0"/>
              <a:t>© Patrick Cannon</a:t>
            </a:r>
          </a:p>
        </p:txBody>
      </p:sp>
    </p:spTree>
    <p:extLst>
      <p:ext uri="{BB962C8B-B14F-4D97-AF65-F5344CB8AC3E}">
        <p14:creationId xmlns:p14="http://schemas.microsoft.com/office/powerpoint/2010/main" val="925525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42B73-AFD9-6C43-AC91-A90180340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Non-UK resident surcharge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BA63F-5E6B-374D-91A5-30F1AB6AF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Individuals with fewer than 183 days in the UK in the 12 months ending with date of purchase will be liable</a:t>
            </a:r>
          </a:p>
          <a:p>
            <a:r>
              <a:rPr lang="en-US" dirty="0"/>
              <a:t>Refund claim available if they then spend 183 days in the UK in the following 12 months</a:t>
            </a:r>
          </a:p>
          <a:p>
            <a:r>
              <a:rPr lang="en-US" dirty="0"/>
              <a:t>Separate residence tests for companies, trusts and other buyers</a:t>
            </a:r>
          </a:p>
          <a:p>
            <a:r>
              <a:rPr lang="en-US" dirty="0"/>
              <a:t>Major blind spot: where non-UK resident off-plan buyer flips to a UK resident no surcharge will be payable because flipper gets relief from SDLT under either para 15, </a:t>
            </a:r>
            <a:r>
              <a:rPr lang="en-US" dirty="0" err="1"/>
              <a:t>Sch</a:t>
            </a:r>
            <a:r>
              <a:rPr lang="en-US" dirty="0"/>
              <a:t> 2A or para 12B, </a:t>
            </a:r>
            <a:r>
              <a:rPr lang="en-US" dirty="0" err="1"/>
              <a:t>Sch</a:t>
            </a:r>
            <a:r>
              <a:rPr lang="en-US" dirty="0"/>
              <a:t> 17A</a:t>
            </a:r>
          </a:p>
          <a:p>
            <a:pPr marL="0" indent="0" algn="ctr">
              <a:buNone/>
            </a:pPr>
            <a:r>
              <a:rPr lang="en-GB" sz="1050" dirty="0"/>
              <a:t>© Patrick Cannon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510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2002234"/>
          </a:xfrm>
        </p:spPr>
        <p:txBody>
          <a:bodyPr>
            <a:noAutofit/>
          </a:bodyPr>
          <a:lstStyle/>
          <a:p>
            <a:r>
              <a:rPr lang="en-GB" sz="4800" dirty="0"/>
              <a:t> </a:t>
            </a:r>
            <a:r>
              <a:rPr lang="en-GB" sz="5400" dirty="0"/>
              <a:t>Some Current SDLT Issues</a:t>
            </a:r>
            <a:br>
              <a:rPr lang="en-GB" sz="5400" dirty="0"/>
            </a:b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564905"/>
            <a:ext cx="8229600" cy="36494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 </a:t>
            </a:r>
          </a:p>
          <a:p>
            <a:pPr marL="0" indent="0" algn="ctr">
              <a:buNone/>
            </a:pPr>
            <a:endParaRPr lang="en-GB" sz="1900" dirty="0"/>
          </a:p>
          <a:p>
            <a:pPr marL="0" indent="0" algn="ctr">
              <a:buNone/>
            </a:pPr>
            <a:r>
              <a:rPr lang="en-GB" sz="1900" dirty="0"/>
              <a:t>Patrick Cannon</a:t>
            </a:r>
          </a:p>
          <a:p>
            <a:pPr marL="0" indent="0" algn="ctr">
              <a:buNone/>
            </a:pPr>
            <a:r>
              <a:rPr lang="en-GB" sz="1900" dirty="0"/>
              <a:t> 15 Old Square</a:t>
            </a:r>
          </a:p>
          <a:p>
            <a:pPr marL="0" indent="0" algn="ctr">
              <a:buNone/>
            </a:pPr>
            <a:r>
              <a:rPr lang="en-GB" sz="1900" dirty="0">
                <a:hlinkClick r:id="rId3"/>
              </a:rPr>
              <a:t>clerks@15oldsquare.co.uk</a:t>
            </a:r>
            <a:endParaRPr lang="en-GB" sz="1900" dirty="0"/>
          </a:p>
          <a:p>
            <a:pPr marL="0" indent="0" algn="ctr">
              <a:buNone/>
            </a:pPr>
            <a:r>
              <a:rPr lang="en-GB" sz="1900" dirty="0">
                <a:hlinkClick r:id="rId4"/>
              </a:rPr>
              <a:t>www.patrickcannon.net</a:t>
            </a:r>
            <a:endParaRPr lang="en-GB" sz="1900" dirty="0"/>
          </a:p>
          <a:p>
            <a:pPr marL="0" indent="0" algn="ctr">
              <a:buNone/>
            </a:pPr>
            <a:endParaRPr lang="en-GB" sz="1900" dirty="0"/>
          </a:p>
          <a:p>
            <a:pPr marL="0" indent="0" algn="ctr">
              <a:buNone/>
            </a:pPr>
            <a:endParaRPr lang="en-GB" sz="1900" dirty="0"/>
          </a:p>
          <a:p>
            <a:pPr marL="0" indent="0" algn="ctr">
              <a:buNone/>
            </a:pPr>
            <a:r>
              <a:rPr lang="en-GB" sz="1800" dirty="0"/>
              <a:t>7 March 2019</a:t>
            </a:r>
          </a:p>
          <a:p>
            <a:pPr marL="0" indent="0" algn="ctr">
              <a:buNone/>
            </a:pPr>
            <a:endParaRPr lang="en-GB" sz="1900" dirty="0"/>
          </a:p>
        </p:txBody>
      </p:sp>
      <p:sp>
        <p:nvSpPr>
          <p:cNvPr id="4" name="Rectangle 3"/>
          <p:cNvSpPr/>
          <p:nvPr/>
        </p:nvSpPr>
        <p:spPr>
          <a:xfrm>
            <a:off x="5591944" y="5952703"/>
            <a:ext cx="119455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GB" sz="1100" dirty="0">
                <a:solidFill>
                  <a:prstClr val="black"/>
                </a:solidFill>
                <a:latin typeface="Calibri"/>
              </a:rPr>
              <a:t>© Patrick Cannon</a:t>
            </a:r>
          </a:p>
        </p:txBody>
      </p:sp>
    </p:spTree>
    <p:extLst>
      <p:ext uri="{BB962C8B-B14F-4D97-AF65-F5344CB8AC3E}">
        <p14:creationId xmlns:p14="http://schemas.microsoft.com/office/powerpoint/2010/main" val="3322521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23CC3-7F2E-A245-9752-90812E4FD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38D0E-C322-8E4F-9AEB-586408B6A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Mixed use claims</a:t>
            </a:r>
          </a:p>
          <a:p>
            <a:r>
              <a:rPr lang="en-US" dirty="0"/>
              <a:t>Problems claiming MDR</a:t>
            </a:r>
          </a:p>
          <a:p>
            <a:r>
              <a:rPr lang="en-US" dirty="0"/>
              <a:t>Finance Act 2019 update and issues with the 3% higher rates</a:t>
            </a:r>
          </a:p>
          <a:p>
            <a:r>
              <a:rPr lang="en-US" dirty="0"/>
              <a:t>HMRC’s harsh tactics with legacy SDLT schemes</a:t>
            </a:r>
          </a:p>
          <a:p>
            <a:r>
              <a:rPr lang="en-US" dirty="0"/>
              <a:t>HMRC errors with enquiries and investigations</a:t>
            </a:r>
          </a:p>
          <a:p>
            <a:r>
              <a:rPr lang="en-US" dirty="0"/>
              <a:t>Non-UK resident surcharge consultation</a:t>
            </a:r>
          </a:p>
          <a:p>
            <a:pPr marL="0" indent="0" algn="ctr">
              <a:buNone/>
            </a:pPr>
            <a:endParaRPr lang="en-GB" sz="1050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endParaRPr lang="en-GB" sz="1050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endParaRPr lang="en-GB" sz="1050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r>
              <a:rPr lang="en-GB" sz="1050" dirty="0">
                <a:solidFill>
                  <a:prstClr val="black"/>
                </a:solidFill>
              </a:rPr>
              <a:t>© Patrick Cannon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587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D98CC-083F-E34C-82B7-96551C3C8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use claims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BD88A-671A-6B4A-BA43-EDA6703E9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83161"/>
          </a:xfrm>
        </p:spPr>
        <p:txBody>
          <a:bodyPr>
            <a:normAutofit/>
          </a:bodyPr>
          <a:lstStyle/>
          <a:p>
            <a:r>
              <a:rPr lang="en-US" dirty="0"/>
              <a:t>High stakes - Table A v Table B –  15% v 5%</a:t>
            </a:r>
          </a:p>
          <a:p>
            <a:r>
              <a:rPr lang="en-US" dirty="0"/>
              <a:t>HMRC denying previous published guidance despite tax tribunal using it in </a:t>
            </a:r>
            <a:r>
              <a:rPr lang="en-US" i="1" dirty="0"/>
              <a:t>Bewley </a:t>
            </a:r>
            <a:r>
              <a:rPr lang="en-US" dirty="0"/>
              <a:t>[2019]</a:t>
            </a:r>
          </a:p>
          <a:p>
            <a:r>
              <a:rPr lang="en-US" dirty="0"/>
              <a:t>“Garden or grounds” includes all land sold with a dwelling?</a:t>
            </a:r>
          </a:p>
          <a:p>
            <a:r>
              <a:rPr lang="en-US" dirty="0"/>
              <a:t>“Agricultural” land can be residential?</a:t>
            </a:r>
          </a:p>
          <a:p>
            <a:r>
              <a:rPr lang="en-US" dirty="0"/>
              <a:t>Grazing </a:t>
            </a:r>
            <a:r>
              <a:rPr lang="en-US" dirty="0" err="1"/>
              <a:t>licence</a:t>
            </a:r>
            <a:r>
              <a:rPr lang="en-US" dirty="0"/>
              <a:t> terminated several days before completion and reinstated at completion can be ignored as intended future use</a:t>
            </a:r>
          </a:p>
          <a:p>
            <a:r>
              <a:rPr lang="en-US" dirty="0"/>
              <a:t>Several appeals working their way to the tax tribunal</a:t>
            </a:r>
          </a:p>
          <a:p>
            <a:pPr marL="0" indent="0" algn="ctr">
              <a:buNone/>
            </a:pPr>
            <a:endParaRPr lang="en-GB" sz="1050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r>
              <a:rPr lang="en-GB" sz="1050" dirty="0">
                <a:solidFill>
                  <a:prstClr val="black"/>
                </a:solidFill>
              </a:rPr>
              <a:t>© Patrick Cannon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825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F0BCE-EDAA-DB48-A480-D7D0CC837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Problems claiming MDR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B3364-A1E7-2A4F-8C18-EAF6C162B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Multiple Dwellings Relief introduced July 2011</a:t>
            </a:r>
          </a:p>
          <a:p>
            <a:r>
              <a:rPr lang="en-US" dirty="0"/>
              <a:t>Failure to spot the “granny annex” tax saving in 2012 – professional negligence? </a:t>
            </a:r>
          </a:p>
          <a:p>
            <a:r>
              <a:rPr lang="en-US" dirty="0"/>
              <a:t>What is a separate dwelling for MDR?</a:t>
            </a:r>
          </a:p>
          <a:p>
            <a:r>
              <a:rPr lang="en-US" dirty="0"/>
              <a:t>Internal door removed but flat has the means for independent living? What if granny </a:t>
            </a:r>
            <a:r>
              <a:rPr lang="en-US"/>
              <a:t>has Alzheimer’s</a:t>
            </a:r>
            <a:r>
              <a:rPr lang="en-US" dirty="0"/>
              <a:t>?</a:t>
            </a:r>
          </a:p>
          <a:p>
            <a:r>
              <a:rPr lang="en-US" dirty="0"/>
              <a:t>Relevance of council tax designation and other indicators?</a:t>
            </a:r>
          </a:p>
          <a:p>
            <a:pPr marL="0" indent="0" algn="ctr">
              <a:buNone/>
            </a:pPr>
            <a:endParaRPr lang="en-GB" sz="1050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endParaRPr lang="en-GB" sz="1050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r>
              <a:rPr lang="en-GB" sz="1050" dirty="0">
                <a:solidFill>
                  <a:prstClr val="black"/>
                </a:solidFill>
              </a:rPr>
              <a:t>© Patrick Cannon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794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5591944" y="6571828"/>
            <a:ext cx="119455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GB" sz="1100" dirty="0">
                <a:solidFill>
                  <a:prstClr val="black"/>
                </a:solidFill>
              </a:rPr>
              <a:t>© Patrick Cannon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501446" y="1814052"/>
            <a:ext cx="7919884" cy="4348278"/>
            <a:chOff x="652712" y="603920"/>
            <a:chExt cx="5682512" cy="5541641"/>
          </a:xfrm>
        </p:grpSpPr>
        <p:sp>
          <p:nvSpPr>
            <p:cNvPr id="17" name="TextBox 16"/>
            <p:cNvSpPr txBox="1"/>
            <p:nvPr/>
          </p:nvSpPr>
          <p:spPr>
            <a:xfrm>
              <a:off x="652712" y="3318128"/>
              <a:ext cx="1872208" cy="7452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/>
                <a:t>Legal title held by A and B as joint tenants on trust of land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293373" y="603920"/>
              <a:ext cx="2736303" cy="9274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/>
                <a:t>Undivided equitable estate held by A and B as joint tenants or tenants in common</a:t>
              </a:r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2987824" y="2636912"/>
              <a:ext cx="3347400" cy="3508649"/>
              <a:chOff x="3779912" y="2348880"/>
              <a:chExt cx="3347400" cy="3508649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3779912" y="2636912"/>
                <a:ext cx="3220616" cy="3220617"/>
                <a:chOff x="2483768" y="2132856"/>
                <a:chExt cx="3220616" cy="3220617"/>
              </a:xfrm>
            </p:grpSpPr>
            <p:pic>
              <p:nvPicPr>
                <p:cNvPr id="2052" name="Picture 4" descr="Image result for png of a house with chimney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2483768" y="2132856"/>
                  <a:ext cx="3220616" cy="3220617"/>
                </a:xfrm>
                <a:prstGeom prst="rect">
                  <a:avLst/>
                </a:prstGeom>
                <a:noFill/>
              </p:spPr>
            </p:pic>
            <p:sp>
              <p:nvSpPr>
                <p:cNvPr id="24" name="TextBox 23"/>
                <p:cNvSpPr txBox="1"/>
                <p:nvPr/>
              </p:nvSpPr>
              <p:spPr>
                <a:xfrm>
                  <a:off x="3555628" y="3464405"/>
                  <a:ext cx="1588127" cy="41217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Acacia Cottage</a:t>
                  </a:r>
                </a:p>
              </p:txBody>
            </p:sp>
          </p:grpSp>
          <p:pic>
            <p:nvPicPr>
              <p:cNvPr id="2054" name="Picture 6" descr="Image result for png smoke from chimney"/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 l="53471" b="75223"/>
              <a:stretch>
                <a:fillRect/>
              </a:stretch>
            </p:blipFill>
            <p:spPr bwMode="auto">
              <a:xfrm>
                <a:off x="6300192" y="2348880"/>
                <a:ext cx="827120" cy="432048"/>
              </a:xfrm>
              <a:prstGeom prst="rect">
                <a:avLst/>
              </a:prstGeom>
              <a:noFill/>
            </p:spPr>
          </p:pic>
        </p:grpSp>
        <p:cxnSp>
          <p:nvCxnSpPr>
            <p:cNvPr id="36" name="Straight Arrow Connector 35"/>
            <p:cNvCxnSpPr/>
            <p:nvPr/>
          </p:nvCxnSpPr>
          <p:spPr>
            <a:xfrm>
              <a:off x="4631816" y="1482496"/>
              <a:ext cx="0" cy="136815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6" name="Group 55"/>
            <p:cNvGrpSpPr/>
            <p:nvPr/>
          </p:nvGrpSpPr>
          <p:grpSpPr>
            <a:xfrm>
              <a:off x="1416984" y="4149080"/>
              <a:ext cx="1872208" cy="936104"/>
              <a:chOff x="1258488" y="4149080"/>
              <a:chExt cx="1872208" cy="936104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>
                <a:off x="1259632" y="4149080"/>
                <a:ext cx="0" cy="936104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>
              <a:xfrm>
                <a:off x="1258488" y="5085184"/>
                <a:ext cx="1872208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3B86F918-7691-0849-8899-1D26822937D2}"/>
              </a:ext>
            </a:extLst>
          </p:cNvPr>
          <p:cNvSpPr txBox="1"/>
          <p:nvPr/>
        </p:nvSpPr>
        <p:spPr>
          <a:xfrm>
            <a:off x="3908331" y="294968"/>
            <a:ext cx="48964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FA 2019 update: What is a “major interest”?</a:t>
            </a:r>
          </a:p>
        </p:txBody>
      </p:sp>
    </p:spTree>
    <p:extLst>
      <p:ext uri="{BB962C8B-B14F-4D97-AF65-F5344CB8AC3E}">
        <p14:creationId xmlns:p14="http://schemas.microsoft.com/office/powerpoint/2010/main" val="2232857482"/>
      </p:ext>
    </p:extLst>
  </p:cSld>
  <p:clrMapOvr>
    <a:masterClrMapping/>
  </p:clrMapOvr>
  <p:transition spd="slow">
    <p:pull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A6500-1EFD-434A-B40E-197323FE0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 2019 update: “Major interest” loophole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05FEB-09AC-8A4E-B714-ACB1BAA64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51819"/>
            <a:ext cx="10972800" cy="4931544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400"/>
              </a:spcAft>
            </a:pPr>
            <a:r>
              <a:rPr lang="en-GB" sz="4400" dirty="0"/>
              <a:t>3% higher rates are charged on the purchase of an additional dwelling if individual buyer already owns a “major interest” in another dwelling</a:t>
            </a:r>
          </a:p>
          <a:p>
            <a:pPr>
              <a:spcAft>
                <a:spcPts val="400"/>
              </a:spcAft>
            </a:pPr>
            <a:r>
              <a:rPr lang="en-GB" sz="4400" i="1" dirty="0"/>
              <a:t>Pollen Estate </a:t>
            </a:r>
            <a:r>
              <a:rPr lang="en-GB" sz="4400" dirty="0"/>
              <a:t>v </a:t>
            </a:r>
            <a:r>
              <a:rPr lang="en-GB" sz="4400" i="1" dirty="0"/>
              <a:t>HMRC </a:t>
            </a:r>
            <a:r>
              <a:rPr lang="en-GB" sz="4400" dirty="0"/>
              <a:t>[2013]: the undivided shares of joint tenants are by themselves not “major interests”</a:t>
            </a:r>
          </a:p>
          <a:p>
            <a:pPr>
              <a:spcAft>
                <a:spcPts val="400"/>
              </a:spcAft>
            </a:pPr>
            <a:r>
              <a:rPr lang="en-GB" sz="4400" dirty="0"/>
              <a:t>HMRC August 2007 Technical News: “In addition, we would not wish to argue that an undivided share was a major interest.”</a:t>
            </a:r>
          </a:p>
          <a:p>
            <a:pPr>
              <a:spcAft>
                <a:spcPts val="400"/>
              </a:spcAft>
            </a:pPr>
            <a:r>
              <a:rPr lang="en-GB" sz="4400" dirty="0"/>
              <a:t>From 29 10 2018 new para 2(5) </a:t>
            </a:r>
            <a:r>
              <a:rPr lang="en-GB" sz="4400" dirty="0" err="1"/>
              <a:t>Sch</a:t>
            </a:r>
            <a:r>
              <a:rPr lang="en-GB" sz="4400" dirty="0"/>
              <a:t> 4ZA provides that “major interest” in a dwelling includes a share in a major interest in a dwelling</a:t>
            </a:r>
            <a:endParaRPr lang="en-GB" sz="1400" dirty="0"/>
          </a:p>
          <a:p>
            <a:pPr marL="0" indent="0" algn="ctr">
              <a:spcAft>
                <a:spcPts val="400"/>
              </a:spcAft>
              <a:buNone/>
            </a:pPr>
            <a:endParaRPr lang="en-GB" sz="1400" dirty="0"/>
          </a:p>
          <a:p>
            <a:pPr marL="0" indent="0" algn="ctr">
              <a:spcAft>
                <a:spcPts val="400"/>
              </a:spcAft>
              <a:buNone/>
            </a:pPr>
            <a:r>
              <a:rPr lang="en-GB" sz="1400" dirty="0"/>
              <a:t>© Patrick Cannon</a:t>
            </a:r>
          </a:p>
          <a:p>
            <a:pPr marL="0" indent="0" algn="ctr">
              <a:spcAft>
                <a:spcPts val="400"/>
              </a:spcAft>
              <a:buNone/>
            </a:pPr>
            <a:endParaRPr lang="en-GB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49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1D169-3DC6-A843-B577-7D9766322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735" y="274638"/>
            <a:ext cx="11931446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FA 2019 update: Main residence replacement time limits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79859-1091-6F4B-9177-4403C071F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main residence acquired before sale of old main residence – initially pay the 3%</a:t>
            </a:r>
          </a:p>
          <a:p>
            <a:r>
              <a:rPr lang="en-US" dirty="0"/>
              <a:t>Refund of the 3% SDLT can be claimed if old main residence sold within 3 years</a:t>
            </a:r>
          </a:p>
          <a:p>
            <a:r>
              <a:rPr lang="en-US" dirty="0"/>
              <a:t>Refund claim must be made within 12 months of filing date for new acquisition or if later, 12 months from disposal of old main residence (extended from 3 months on 29 10 2018)</a:t>
            </a:r>
          </a:p>
          <a:p>
            <a:r>
              <a:rPr lang="en-US" dirty="0"/>
              <a:t>Time limits are strictly enforced</a:t>
            </a:r>
          </a:p>
          <a:p>
            <a:pPr marL="0" indent="0" algn="ctr">
              <a:buNone/>
            </a:pPr>
            <a:r>
              <a:rPr lang="en-GB" sz="1050" dirty="0"/>
              <a:t>© Patrick Cannon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529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CA5F8-FD76-7649-B8DE-640145C46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Purchase of two new main residence replacements to knock together?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731B3-C69C-DF47-A679-400363F1E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Can you claim a refund of the 3% paid on each when you sell the old main residence within 3 years?</a:t>
            </a:r>
          </a:p>
          <a:p>
            <a:r>
              <a:rPr lang="en-US" dirty="0"/>
              <a:t>HMRC say no, you can only claim a refund on the first one</a:t>
            </a:r>
          </a:p>
          <a:p>
            <a:r>
              <a:rPr lang="en-US" dirty="0"/>
              <a:t>But if both dwellings are bought before sale of old main residence with intention of becoming buyer’s new main residence there seems to be no rule to prevent a refund</a:t>
            </a:r>
          </a:p>
          <a:p>
            <a:r>
              <a:rPr lang="en-US" dirty="0"/>
              <a:t>Only rule stopping double counting is where the old main residence is sold in the 3 years after the purchase of a new main residence (para 3(6)(b)) – the old main residence cannot then also be used against the subsequent purchase of another main residence as it can only count once: para 8(2)</a:t>
            </a:r>
          </a:p>
          <a:p>
            <a:pPr marL="0" indent="0" algn="ctr">
              <a:buNone/>
            </a:pPr>
            <a:endParaRPr lang="en-GB" sz="1100" dirty="0"/>
          </a:p>
          <a:p>
            <a:pPr marL="0" indent="0" algn="ctr">
              <a:buNone/>
            </a:pPr>
            <a:endParaRPr lang="en-GB" sz="1100" dirty="0"/>
          </a:p>
          <a:p>
            <a:pPr marL="0" indent="0" algn="ctr">
              <a:buNone/>
            </a:pPr>
            <a:r>
              <a:rPr lang="en-GB" sz="1100" dirty="0"/>
              <a:t>© Patrick Cannon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188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A0FFD-C9B9-494B-B7E8-CE4EF9EB6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“dwelling”?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991CC-405A-294F-AA56-D704E9D6B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What counts as a dwelling? Para 18 (2)(a) </a:t>
            </a:r>
            <a:r>
              <a:rPr lang="en-US" dirty="0" err="1"/>
              <a:t>Sch</a:t>
            </a:r>
            <a:r>
              <a:rPr lang="en-US" dirty="0"/>
              <a:t> 4ZA </a:t>
            </a:r>
          </a:p>
          <a:p>
            <a:r>
              <a:rPr lang="en-US" dirty="0"/>
              <a:t>A building “used or suitable for use as a single dwelling”</a:t>
            </a:r>
          </a:p>
          <a:p>
            <a:r>
              <a:rPr lang="en-US" dirty="0"/>
              <a:t>Test applies at completion date, not historically or prospectively</a:t>
            </a:r>
          </a:p>
          <a:p>
            <a:r>
              <a:rPr lang="en-US" i="1" dirty="0"/>
              <a:t>Bewley Ltd v HMRC </a:t>
            </a:r>
            <a:r>
              <a:rPr lang="en-US" dirty="0"/>
              <a:t>[2019] UKFTT 0065 – dilapidated bungalow bought for re-development with radiators and pipework removed and asbestos present – not suitable for use as a dwelling</a:t>
            </a:r>
          </a:p>
          <a:p>
            <a:r>
              <a:rPr lang="en-US" dirty="0"/>
              <a:t>But what about para 18 (2)(b)“in the process of being constructed or adapted” as a dwelling?</a:t>
            </a:r>
          </a:p>
          <a:p>
            <a:pPr marL="0" indent="0" algn="ctr">
              <a:buNone/>
            </a:pPr>
            <a:r>
              <a:rPr lang="en-GB" sz="1100" dirty="0"/>
              <a:t>© Patrick Cannon</a:t>
            </a:r>
          </a:p>
          <a:p>
            <a:pPr marL="0" indent="0" algn="ctr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9089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1231</Words>
  <Application>Microsoft Macintosh PowerPoint</Application>
  <PresentationFormat>Widescreen</PresentationFormat>
  <Paragraphs>141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1_Office Theme</vt:lpstr>
      <vt:lpstr> Some Current SDLT Issues </vt:lpstr>
      <vt:lpstr>Topics</vt:lpstr>
      <vt:lpstr>Mixed use claims</vt:lpstr>
      <vt:lpstr>Problems claiming MDR </vt:lpstr>
      <vt:lpstr>PowerPoint Presentation</vt:lpstr>
      <vt:lpstr>FA 2019 update: “Major interest” loophole</vt:lpstr>
      <vt:lpstr>FA 2019 update: Main residence replacement time limits</vt:lpstr>
      <vt:lpstr>Purchase of two new main residence replacements to knock together?</vt:lpstr>
      <vt:lpstr>What is a “dwelling”?</vt:lpstr>
      <vt:lpstr>HMRC’s harsh tactics with legacy SDLT schemes</vt:lpstr>
      <vt:lpstr>HMRC errors with time limits and procedures</vt:lpstr>
      <vt:lpstr>HMRC errors with time limits and procedures</vt:lpstr>
      <vt:lpstr>Non-UK resident surcharge</vt:lpstr>
      <vt:lpstr>Non-UK resident surcharge</vt:lpstr>
      <vt:lpstr> Some Current SDLT Issues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Current SDLT Issues Talk for Payne Hicks Beach</dc:title>
  <dc:creator>Patrick Cannon</dc:creator>
  <cp:lastModifiedBy>Patrick Cannon</cp:lastModifiedBy>
  <cp:revision>47</cp:revision>
  <dcterms:created xsi:type="dcterms:W3CDTF">2019-02-12T13:48:39Z</dcterms:created>
  <dcterms:modified xsi:type="dcterms:W3CDTF">2019-02-19T15:14:23Z</dcterms:modified>
</cp:coreProperties>
</file>